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  <p:sldMasterId id="2147483684" r:id="rId2"/>
  </p:sldMasterIdLst>
  <p:notesMasterIdLst>
    <p:notesMasterId r:id="rId12"/>
  </p:notesMasterIdLst>
  <p:sldIdLst>
    <p:sldId id="436" r:id="rId3"/>
    <p:sldId id="445" r:id="rId4"/>
    <p:sldId id="470" r:id="rId5"/>
    <p:sldId id="471" r:id="rId6"/>
    <p:sldId id="474" r:id="rId7"/>
    <p:sldId id="472" r:id="rId8"/>
    <p:sldId id="473" r:id="rId9"/>
    <p:sldId id="475" r:id="rId10"/>
    <p:sldId id="43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100"/>
    <a:srgbClr val="FF9933"/>
    <a:srgbClr val="0000FF"/>
    <a:srgbClr val="E37325"/>
    <a:srgbClr val="E37425"/>
    <a:srgbClr val="CECECE"/>
    <a:srgbClr val="FFFEFF"/>
    <a:srgbClr val="FEC101"/>
    <a:srgbClr val="FD5800"/>
    <a:srgbClr val="E96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31" autoAdjust="0"/>
    <p:restoredTop sz="95848" autoAdjust="0"/>
  </p:normalViewPr>
  <p:slideViewPr>
    <p:cSldViewPr snapToGrid="0" snapToObjects="1">
      <p:cViewPr varScale="1">
        <p:scale>
          <a:sx n="97" d="100"/>
          <a:sy n="97" d="100"/>
        </p:scale>
        <p:origin x="1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099C8-5102-9740-853D-D55261F74461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5610C-AE24-B74A-8F8D-45278AE396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5610C-AE24-B74A-8F8D-45278AE3963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4371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5610C-AE24-B74A-8F8D-45278AE3963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478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5610C-AE24-B74A-8F8D-45278AE3963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1180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5610C-AE24-B74A-8F8D-45278AE3963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625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3753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3109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7141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2F0094-B2FC-4A40-BAEA-E23BA3D665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620" y="-2"/>
            <a:ext cx="1235372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70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342EEB-23F0-4A8D-AB1F-E54B1F66DB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70225" y="6418927"/>
            <a:ext cx="1569012" cy="345333"/>
          </a:xfrm>
          <a:prstGeom prst="rect">
            <a:avLst/>
          </a:prstGeom>
        </p:spPr>
      </p:pic>
      <p:cxnSp>
        <p:nvCxnSpPr>
          <p:cNvPr id="8" name="直接连接符 4">
            <a:extLst>
              <a:ext uri="{FF2B5EF4-FFF2-40B4-BE49-F238E27FC236}">
                <a16:creationId xmlns:a16="http://schemas.microsoft.com/office/drawing/2014/main" id="{84E1E268-326B-4B37-AC77-2C1157A5D0A1}"/>
              </a:ext>
            </a:extLst>
          </p:cNvPr>
          <p:cNvCxnSpPr>
            <a:cxnSpLocks/>
          </p:cNvCxnSpPr>
          <p:nvPr userDrawn="1"/>
        </p:nvCxnSpPr>
        <p:spPr>
          <a:xfrm>
            <a:off x="8583752" y="6340172"/>
            <a:ext cx="3589143" cy="0"/>
          </a:xfrm>
          <a:prstGeom prst="line">
            <a:avLst/>
          </a:prstGeom>
          <a:ln w="57150">
            <a:solidFill>
              <a:srgbClr val="E85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783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8011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5877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1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685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2800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030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0BDFA4-B2F3-4067-BFB5-864A3D595B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70225" y="6418927"/>
            <a:ext cx="1569012" cy="345333"/>
          </a:xfrm>
          <a:prstGeom prst="rect">
            <a:avLst/>
          </a:prstGeom>
        </p:spPr>
      </p:pic>
      <p:cxnSp>
        <p:nvCxnSpPr>
          <p:cNvPr id="8" name="直接连接符 4">
            <a:extLst>
              <a:ext uri="{FF2B5EF4-FFF2-40B4-BE49-F238E27FC236}">
                <a16:creationId xmlns:a16="http://schemas.microsoft.com/office/drawing/2014/main" id="{AC3D7E5D-89BD-4841-8F6C-265B80BC26D4}"/>
              </a:ext>
            </a:extLst>
          </p:cNvPr>
          <p:cNvCxnSpPr>
            <a:cxnSpLocks/>
          </p:cNvCxnSpPr>
          <p:nvPr userDrawn="1"/>
        </p:nvCxnSpPr>
        <p:spPr>
          <a:xfrm>
            <a:off x="8583752" y="6340172"/>
            <a:ext cx="3589143" cy="0"/>
          </a:xfrm>
          <a:prstGeom prst="line">
            <a:avLst/>
          </a:prstGeom>
          <a:ln w="57150">
            <a:solidFill>
              <a:srgbClr val="E85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7193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86473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4642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6814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5063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181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4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0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4993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66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4617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3367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396A447-6A1C-B940-B20D-5529AC3DEA75}" type="datetimeFigureOut">
              <a:rPr kumimoji="1" lang="zh-CN" altLang="en-US" smtClean="0"/>
              <a:t>2019/7/13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7F712-E594-8244-8CD2-BBCDE01CBD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638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420745B-44FF-BB4E-A1C1-8BEBBF4790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93" y="329748"/>
            <a:ext cx="3238347" cy="10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2" name="矩形 201">
            <a:extLst>
              <a:ext uri="{FF2B5EF4-FFF2-40B4-BE49-F238E27FC236}">
                <a16:creationId xmlns:a16="http://schemas.microsoft.com/office/drawing/2014/main" id="{56CB21AD-D7B4-2547-83E3-21275F8EC61D}"/>
              </a:ext>
            </a:extLst>
          </p:cNvPr>
          <p:cNvSpPr/>
          <p:nvPr/>
        </p:nvSpPr>
        <p:spPr>
          <a:xfrm>
            <a:off x="1" y="5941816"/>
            <a:ext cx="12192000" cy="916184"/>
          </a:xfrm>
          <a:prstGeom prst="rect">
            <a:avLst/>
          </a:prstGeom>
          <a:gradFill>
            <a:gsLst>
              <a:gs pos="100000">
                <a:srgbClr val="FD5800"/>
              </a:gs>
              <a:gs pos="62000">
                <a:srgbClr val="E96002"/>
              </a:gs>
              <a:gs pos="0">
                <a:srgbClr val="FEC10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5D5F48EC-45CB-4088-9EAE-B1E2D7065EF5}"/>
              </a:ext>
            </a:extLst>
          </p:cNvPr>
          <p:cNvSpPr/>
          <p:nvPr/>
        </p:nvSpPr>
        <p:spPr>
          <a:xfrm>
            <a:off x="2476797" y="2648390"/>
            <a:ext cx="723840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产品命名规范及说明</a:t>
            </a:r>
            <a:endParaRPr lang="zh-CN" altLang="en-US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74BA0C-9F6C-4562-A8AF-BC7B89A62710}"/>
              </a:ext>
            </a:extLst>
          </p:cNvPr>
          <p:cNvSpPr txBox="1"/>
          <p:nvPr/>
        </p:nvSpPr>
        <p:spPr>
          <a:xfrm>
            <a:off x="8386980" y="6169075"/>
            <a:ext cx="3196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运营中心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2019.07.13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9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9CF737F1-A31E-4B8E-8CEA-40B94A97603F}"/>
              </a:ext>
            </a:extLst>
          </p:cNvPr>
          <p:cNvSpPr/>
          <p:nvPr/>
        </p:nvSpPr>
        <p:spPr>
          <a:xfrm rot="10800000">
            <a:off x="0" y="172"/>
            <a:ext cx="12192000" cy="916184"/>
          </a:xfrm>
          <a:prstGeom prst="rect">
            <a:avLst/>
          </a:prstGeom>
          <a:gradFill>
            <a:gsLst>
              <a:gs pos="100000">
                <a:srgbClr val="FD5800"/>
              </a:gs>
              <a:gs pos="62000">
                <a:srgbClr val="E96002"/>
              </a:gs>
              <a:gs pos="0">
                <a:srgbClr val="FEC10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标题 1">
            <a:extLst>
              <a:ext uri="{FF2B5EF4-FFF2-40B4-BE49-F238E27FC236}">
                <a16:creationId xmlns:a16="http://schemas.microsoft.com/office/drawing/2014/main" id="{13ABF44D-9F86-4D95-8061-5532B215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579"/>
            <a:ext cx="10515600" cy="683910"/>
          </a:xfrm>
        </p:spPr>
        <p:txBody>
          <a:bodyPr>
            <a:no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换电柜 </a:t>
            </a: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Switch Cabinet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3A18B047-F029-4D8A-9A4A-1E42FC719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36843"/>
              </p:ext>
            </p:extLst>
          </p:nvPr>
        </p:nvGraphicFramePr>
        <p:xfrm>
          <a:off x="652905" y="1206706"/>
          <a:ext cx="7149477" cy="505281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15935">
                  <a:extLst>
                    <a:ext uri="{9D8B030D-6E8A-4147-A177-3AD203B41FA5}">
                      <a16:colId xmlns:a16="http://schemas.microsoft.com/office/drawing/2014/main" val="2551270305"/>
                    </a:ext>
                  </a:extLst>
                </a:gridCol>
                <a:gridCol w="1978701">
                  <a:extLst>
                    <a:ext uri="{9D8B030D-6E8A-4147-A177-3AD203B41FA5}">
                      <a16:colId xmlns:a16="http://schemas.microsoft.com/office/drawing/2014/main" val="3245796356"/>
                    </a:ext>
                  </a:extLst>
                </a:gridCol>
                <a:gridCol w="2098623">
                  <a:extLst>
                    <a:ext uri="{9D8B030D-6E8A-4147-A177-3AD203B41FA5}">
                      <a16:colId xmlns:a16="http://schemas.microsoft.com/office/drawing/2014/main" val="1566684856"/>
                    </a:ext>
                  </a:extLst>
                </a:gridCol>
                <a:gridCol w="1956218">
                  <a:extLst>
                    <a:ext uri="{9D8B030D-6E8A-4147-A177-3AD203B41FA5}">
                      <a16:colId xmlns:a16="http://schemas.microsoft.com/office/drawing/2014/main" val="2084068131"/>
                    </a:ext>
                  </a:extLst>
                </a:gridCol>
              </a:tblGrid>
              <a:tr h="33517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产品图示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02437873"/>
                  </a:ext>
                </a:extLst>
              </a:tr>
              <a:tr h="5670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SC-3</a:t>
                      </a:r>
                      <a:endParaRPr lang="zh-CN" altLang="en-US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SC-4</a:t>
                      </a:r>
                      <a:endParaRPr lang="zh-CN" altLang="en-US" sz="14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SC-5</a:t>
                      </a:r>
                      <a:endParaRPr lang="zh-CN" altLang="en-US" sz="14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558028"/>
                  </a:ext>
                </a:extLst>
              </a:tr>
              <a:tr h="5670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333519"/>
                  </a:ext>
                </a:extLst>
              </a:tr>
              <a:tr h="5670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销售情况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207989"/>
                  </a:ext>
                </a:extLst>
              </a:tr>
            </a:tbl>
          </a:graphicData>
        </a:graphic>
      </p:graphicFrame>
      <p:pic>
        <p:nvPicPr>
          <p:cNvPr id="49" name="图片 48">
            <a:extLst>
              <a:ext uri="{FF2B5EF4-FFF2-40B4-BE49-F238E27FC236}">
                <a16:creationId xmlns:a16="http://schemas.microsoft.com/office/drawing/2014/main" id="{76236A2A-8771-4DCC-A080-F44C4972A034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008682" y="1379485"/>
            <a:ext cx="1521501" cy="2997639"/>
          </a:xfrm>
          <a:prstGeom prst="rect">
            <a:avLst/>
          </a:prstGeo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2" descr="G:\00001.png">
            <a:extLst>
              <a:ext uri="{FF2B5EF4-FFF2-40B4-BE49-F238E27FC236}">
                <a16:creationId xmlns:a16="http://schemas.microsoft.com/office/drawing/2014/main" id="{443C482C-E6A2-4FFA-9F43-F823CDE1A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3758409" y="1177394"/>
            <a:ext cx="2157709" cy="3245912"/>
          </a:xfrm>
          <a:prstGeom prst="rect">
            <a:avLst/>
          </a:prstGeom>
          <a:noFill/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2B47EA9D-E6FE-483C-9443-B809DD00A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772" y="1182289"/>
            <a:ext cx="2010095" cy="3504256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7D946A07-5562-411A-9DF8-D6D3FD08B72F}"/>
              </a:ext>
            </a:extLst>
          </p:cNvPr>
          <p:cNvSpPr/>
          <p:nvPr/>
        </p:nvSpPr>
        <p:spPr>
          <a:xfrm>
            <a:off x="8124087" y="1080897"/>
            <a:ext cx="3670929" cy="1716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规范产品名称目的：</a:t>
            </a:r>
            <a:endParaRPr lang="en-US" altLang="zh-CN" sz="1600" b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、方便区分各代产品，防止因目前市场上多种电柜并存，而导致信息传递时出现偏差。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、产品名称尽量与业界专有名词接轨，体现专业性、规范性。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对话气泡: 圆角矩形 55">
            <a:extLst>
              <a:ext uri="{FF2B5EF4-FFF2-40B4-BE49-F238E27FC236}">
                <a16:creationId xmlns:a16="http://schemas.microsoft.com/office/drawing/2014/main" id="{EB78DD8E-6A75-41F8-B3C6-536E5551D259}"/>
              </a:ext>
            </a:extLst>
          </p:cNvPr>
          <p:cNvSpPr/>
          <p:nvPr/>
        </p:nvSpPr>
        <p:spPr>
          <a:xfrm>
            <a:off x="8195948" y="3346027"/>
            <a:ext cx="3605717" cy="1463291"/>
          </a:xfrm>
          <a:prstGeom prst="wedgeRoundRectCallout">
            <a:avLst>
              <a:gd name="adj1" fmla="val -79054"/>
              <a:gd name="adj2" fmla="val 48421"/>
              <a:gd name="adj3" fmla="val 16667"/>
            </a:avLst>
          </a:prstGeom>
          <a:ln w="19050">
            <a:solidFill>
              <a:srgbClr val="E3732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命名逻辑：第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代换电柜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换电柜的英文简写（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中间用横杠隔开（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数字代表第几代（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3/4/5……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9C3D8E2-AD28-4E51-882D-2C6CDC0126A8}"/>
              </a:ext>
            </a:extLst>
          </p:cNvPr>
          <p:cNvSpPr/>
          <p:nvPr/>
        </p:nvSpPr>
        <p:spPr>
          <a:xfrm>
            <a:off x="8124087" y="4966877"/>
            <a:ext cx="3605717" cy="1116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i="1" u="sng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使用范例：我有客户需要订</a:t>
            </a:r>
            <a:r>
              <a:rPr lang="en-US" altLang="zh-CN" sz="1400" i="1" u="sng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i="1" u="sng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r>
              <a:rPr lang="en-US" altLang="zh-CN" sz="1400" b="1" i="1" u="sng" dirty="0">
                <a:solidFill>
                  <a:srgbClr val="EB61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SC-5</a:t>
            </a:r>
            <a:r>
              <a:rPr lang="zh-CN" altLang="en-US" sz="1400" i="1" u="sng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，押金</a:t>
            </a:r>
            <a:r>
              <a:rPr lang="en-US" altLang="zh-CN" sz="1400" i="1" u="sng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i="1" u="sng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万已打款。</a:t>
            </a:r>
          </a:p>
        </p:txBody>
      </p:sp>
    </p:spTree>
    <p:extLst>
      <p:ext uri="{BB962C8B-B14F-4D97-AF65-F5344CB8AC3E}">
        <p14:creationId xmlns:p14="http://schemas.microsoft.com/office/powerpoint/2010/main" val="204173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9CF737F1-A31E-4B8E-8CEA-40B94A97603F}"/>
              </a:ext>
            </a:extLst>
          </p:cNvPr>
          <p:cNvSpPr/>
          <p:nvPr/>
        </p:nvSpPr>
        <p:spPr>
          <a:xfrm rot="10800000">
            <a:off x="0" y="172"/>
            <a:ext cx="12192000" cy="916184"/>
          </a:xfrm>
          <a:prstGeom prst="rect">
            <a:avLst/>
          </a:prstGeom>
          <a:gradFill>
            <a:gsLst>
              <a:gs pos="100000">
                <a:srgbClr val="FD5800"/>
              </a:gs>
              <a:gs pos="62000">
                <a:srgbClr val="E96002"/>
              </a:gs>
              <a:gs pos="0">
                <a:srgbClr val="FEC10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标题 1">
            <a:extLst>
              <a:ext uri="{FF2B5EF4-FFF2-40B4-BE49-F238E27FC236}">
                <a16:creationId xmlns:a16="http://schemas.microsoft.com/office/drawing/2014/main" id="{13ABF44D-9F86-4D95-8061-5532B215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579"/>
            <a:ext cx="10515600" cy="683910"/>
          </a:xfrm>
        </p:spPr>
        <p:txBody>
          <a:bodyPr>
            <a:no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智能锂电池 </a:t>
            </a: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 Lithium battery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3A18B047-F029-4D8A-9A4A-1E42FC719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601757"/>
              </p:ext>
            </p:extLst>
          </p:nvPr>
        </p:nvGraphicFramePr>
        <p:xfrm>
          <a:off x="558084" y="1206506"/>
          <a:ext cx="8667202" cy="432491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18498">
                  <a:extLst>
                    <a:ext uri="{9D8B030D-6E8A-4147-A177-3AD203B41FA5}">
                      <a16:colId xmlns:a16="http://schemas.microsoft.com/office/drawing/2014/main" val="2551270305"/>
                    </a:ext>
                  </a:extLst>
                </a:gridCol>
                <a:gridCol w="2589024">
                  <a:extLst>
                    <a:ext uri="{9D8B030D-6E8A-4147-A177-3AD203B41FA5}">
                      <a16:colId xmlns:a16="http://schemas.microsoft.com/office/drawing/2014/main" val="3245796356"/>
                    </a:ext>
                  </a:extLst>
                </a:gridCol>
                <a:gridCol w="2600960">
                  <a:extLst>
                    <a:ext uri="{9D8B030D-6E8A-4147-A177-3AD203B41FA5}">
                      <a16:colId xmlns:a16="http://schemas.microsoft.com/office/drawing/2014/main" val="1566684856"/>
                    </a:ext>
                  </a:extLst>
                </a:gridCol>
                <a:gridCol w="2458720">
                  <a:extLst>
                    <a:ext uri="{9D8B030D-6E8A-4147-A177-3AD203B41FA5}">
                      <a16:colId xmlns:a16="http://schemas.microsoft.com/office/drawing/2014/main" val="2084068131"/>
                    </a:ext>
                  </a:extLst>
                </a:gridCol>
              </a:tblGrid>
              <a:tr h="17858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产品图示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02437873"/>
                  </a:ext>
                </a:extLst>
              </a:tr>
              <a:tr h="5545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SL48-3</a:t>
                      </a:r>
                      <a:endParaRPr lang="zh-CN" altLang="en-US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SL48-4</a:t>
                      </a:r>
                      <a:endParaRPr lang="zh-CN" altLang="en-US" sz="14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SL48-5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SL60-5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558028"/>
                  </a:ext>
                </a:extLst>
              </a:tr>
              <a:tr h="3262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电池型号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48V/16AH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48V/16AH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48V/16AH</a:t>
                      </a:r>
                    </a:p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60V/16AH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1712116"/>
                  </a:ext>
                </a:extLst>
              </a:tr>
              <a:tr h="3262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适配电柜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第三代、第四代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第三代、第四代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第五代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384612"/>
                  </a:ext>
                </a:extLst>
              </a:tr>
              <a:tr h="3262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生产厂家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华富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南都、乐嘉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南都、洁能</a:t>
                      </a:r>
                      <a:endParaRPr lang="en-US" altLang="zh-CN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1771673"/>
                  </a:ext>
                </a:extLst>
              </a:tr>
              <a:tr h="3262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333519"/>
                  </a:ext>
                </a:extLst>
              </a:tr>
              <a:tr h="3262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销售情况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停售</a:t>
                      </a:r>
                      <a:endParaRPr lang="en-US" altLang="zh-CN" sz="1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主要集中在济南、成都、东莞使用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在售</a:t>
                      </a:r>
                      <a:endParaRPr lang="en-US" altLang="zh-CN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主要集中在济南、成都、东莞使用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在售</a:t>
                      </a:r>
                      <a:endParaRPr lang="en-US" altLang="zh-CN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全国使用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207989"/>
                  </a:ext>
                </a:extLst>
              </a:tr>
            </a:tbl>
          </a:graphicData>
        </a:graphic>
      </p:graphicFrame>
      <p:sp>
        <p:nvSpPr>
          <p:cNvPr id="56" name="对话气泡: 圆角矩形 55">
            <a:extLst>
              <a:ext uri="{FF2B5EF4-FFF2-40B4-BE49-F238E27FC236}">
                <a16:creationId xmlns:a16="http://schemas.microsoft.com/office/drawing/2014/main" id="{EB78DD8E-6A75-41F8-B3C6-536E5551D259}"/>
              </a:ext>
            </a:extLst>
          </p:cNvPr>
          <p:cNvSpPr/>
          <p:nvPr/>
        </p:nvSpPr>
        <p:spPr>
          <a:xfrm>
            <a:off x="9325107" y="2751477"/>
            <a:ext cx="2602733" cy="2448021"/>
          </a:xfrm>
          <a:prstGeom prst="wedgeRoundRectCallout">
            <a:avLst>
              <a:gd name="adj1" fmla="val -80042"/>
              <a:gd name="adj2" fmla="val -27104"/>
              <a:gd name="adj3" fmla="val 16667"/>
            </a:avLst>
          </a:prstGeom>
          <a:ln w="19050">
            <a:solidFill>
              <a:srgbClr val="E3732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命名逻辑：第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伏电池</a:t>
            </a:r>
            <a:endParaRPr lang="zh-CN" altLang="en-US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电池的英文简写（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48/60……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中间用横杠隔开（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数字代表第几代（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3/4/5……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ADCCEEB-EFEB-41DF-AA82-217ED988AEB5}"/>
              </a:ext>
            </a:extLst>
          </p:cNvPr>
          <p:cNvGrpSpPr/>
          <p:nvPr/>
        </p:nvGrpSpPr>
        <p:grpSpPr>
          <a:xfrm>
            <a:off x="1609731" y="1299095"/>
            <a:ext cx="2517158" cy="1563826"/>
            <a:chOff x="409413" y="1698036"/>
            <a:chExt cx="2517158" cy="16800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85BAB77-1DF5-459C-9CDD-CB94E46E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99413" y="1908036"/>
              <a:ext cx="1680000" cy="126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FF2201C-751C-4F96-B3D6-9D7B5AFDF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6575" y="1698036"/>
              <a:ext cx="1259996" cy="1679995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FDF485A-7A26-479F-A97C-92293E3E4D42}"/>
              </a:ext>
            </a:extLst>
          </p:cNvPr>
          <p:cNvGrpSpPr/>
          <p:nvPr/>
        </p:nvGrpSpPr>
        <p:grpSpPr>
          <a:xfrm>
            <a:off x="4205508" y="1292027"/>
            <a:ext cx="2512739" cy="1563832"/>
            <a:chOff x="5170476" y="1501423"/>
            <a:chExt cx="2517158" cy="168000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935851E-6286-4728-84FE-9A7CAE534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0476" y="1501423"/>
              <a:ext cx="1260000" cy="16800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0D94D53-3A22-4814-95B5-CE31FB83A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7634" y="1501423"/>
              <a:ext cx="1260000" cy="1679999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F3845E0-9EE0-47BD-A408-6624036C0E5D}"/>
              </a:ext>
            </a:extLst>
          </p:cNvPr>
          <p:cNvGrpSpPr/>
          <p:nvPr/>
        </p:nvGrpSpPr>
        <p:grpSpPr>
          <a:xfrm>
            <a:off x="6819410" y="1285254"/>
            <a:ext cx="2359058" cy="1563825"/>
            <a:chOff x="6853268" y="3540020"/>
            <a:chExt cx="2520000" cy="168000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E00E153-EEC0-43C4-9CD9-D3F772F32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3268" y="3540020"/>
              <a:ext cx="1260000" cy="1680001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A86FBAA-5D35-400F-B8BC-A29DE4340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3268" y="3540020"/>
              <a:ext cx="1260000" cy="1679999"/>
            </a:xfrm>
            <a:prstGeom prst="rect">
              <a:avLst/>
            </a:prstGeom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7E09DD8-964B-4CD9-9EAB-D44F07A9C534}"/>
              </a:ext>
            </a:extLst>
          </p:cNvPr>
          <p:cNvSpPr/>
          <p:nvPr/>
        </p:nvSpPr>
        <p:spPr>
          <a:xfrm>
            <a:off x="4134515" y="5888667"/>
            <a:ext cx="445418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i="1" u="sng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使用范例：我有客户需要订</a:t>
            </a:r>
            <a:r>
              <a:rPr lang="en-US" altLang="zh-CN" sz="1400" i="1" u="sng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i="1" u="sng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块</a:t>
            </a:r>
            <a:r>
              <a:rPr lang="en-US" altLang="zh-CN" sz="1400" i="1" u="sng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i="1" u="sng" dirty="0">
                <a:solidFill>
                  <a:srgbClr val="EB61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SL48-4</a:t>
            </a:r>
            <a:r>
              <a:rPr lang="zh-CN" altLang="en-US" sz="1400" i="1" u="sng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，已打款。</a:t>
            </a:r>
          </a:p>
        </p:txBody>
      </p:sp>
    </p:spTree>
    <p:extLst>
      <p:ext uri="{BB962C8B-B14F-4D97-AF65-F5344CB8AC3E}">
        <p14:creationId xmlns:p14="http://schemas.microsoft.com/office/powerpoint/2010/main" val="2708939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9CF737F1-A31E-4B8E-8CEA-40B94A97603F}"/>
              </a:ext>
            </a:extLst>
          </p:cNvPr>
          <p:cNvSpPr/>
          <p:nvPr/>
        </p:nvSpPr>
        <p:spPr>
          <a:xfrm rot="10800000">
            <a:off x="0" y="172"/>
            <a:ext cx="12192000" cy="916184"/>
          </a:xfrm>
          <a:prstGeom prst="rect">
            <a:avLst/>
          </a:prstGeom>
          <a:gradFill>
            <a:gsLst>
              <a:gs pos="100000">
                <a:srgbClr val="FD5800"/>
              </a:gs>
              <a:gs pos="62000">
                <a:srgbClr val="E96002"/>
              </a:gs>
              <a:gs pos="0">
                <a:srgbClr val="FEC10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标题 1">
            <a:extLst>
              <a:ext uri="{FF2B5EF4-FFF2-40B4-BE49-F238E27FC236}">
                <a16:creationId xmlns:a16="http://schemas.microsoft.com/office/drawing/2014/main" id="{13ABF44D-9F86-4D95-8061-5532B215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579"/>
            <a:ext cx="10515600" cy="683910"/>
          </a:xfrm>
        </p:spPr>
        <p:txBody>
          <a:bodyPr>
            <a:no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充电器 </a:t>
            </a: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Charger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3A18B047-F029-4D8A-9A4A-1E42FC719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488955"/>
              </p:ext>
            </p:extLst>
          </p:nvPr>
        </p:nvGraphicFramePr>
        <p:xfrm>
          <a:off x="917713" y="1290770"/>
          <a:ext cx="7004760" cy="460842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07851">
                  <a:extLst>
                    <a:ext uri="{9D8B030D-6E8A-4147-A177-3AD203B41FA5}">
                      <a16:colId xmlns:a16="http://schemas.microsoft.com/office/drawing/2014/main" val="2551270305"/>
                    </a:ext>
                  </a:extLst>
                </a:gridCol>
                <a:gridCol w="2662339">
                  <a:extLst>
                    <a:ext uri="{9D8B030D-6E8A-4147-A177-3AD203B41FA5}">
                      <a16:colId xmlns:a16="http://schemas.microsoft.com/office/drawing/2014/main" val="1566684856"/>
                    </a:ext>
                  </a:extLst>
                </a:gridCol>
                <a:gridCol w="3334570">
                  <a:extLst>
                    <a:ext uri="{9D8B030D-6E8A-4147-A177-3AD203B41FA5}">
                      <a16:colId xmlns:a16="http://schemas.microsoft.com/office/drawing/2014/main" val="527957996"/>
                    </a:ext>
                  </a:extLst>
                </a:gridCol>
              </a:tblGrid>
              <a:tr h="24436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产品图示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endParaRPr lang="zh-CN" altLang="en-US" sz="1400" b="0" i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endParaRPr lang="en-US" altLang="zh-CN" sz="1400" b="0" i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</a:pPr>
                      <a:endParaRPr lang="en-US" altLang="zh-CN" sz="1400" b="0" i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</a:pPr>
                      <a:endParaRPr lang="en-US" altLang="zh-CN" sz="1400" b="0" i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</a:pPr>
                      <a:endParaRPr lang="en-US" altLang="zh-CN" sz="1400" b="0" i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</a:pPr>
                      <a:endParaRPr lang="en-US" altLang="zh-CN" sz="1400" b="0" i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</a:pPr>
                      <a:endParaRPr lang="en-US" altLang="zh-CN" sz="1400" b="0" i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zh-CN" altLang="en-US" sz="1400" b="0" i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样品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02437873"/>
                  </a:ext>
                </a:extLst>
              </a:tr>
              <a:tr h="7830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CHG-3</a:t>
                      </a:r>
                      <a:endParaRPr lang="zh-CN" altLang="en-US" sz="14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CHG-5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558028"/>
                  </a:ext>
                </a:extLst>
              </a:tr>
              <a:tr h="4605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适配电池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第三代、第四代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第五代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384612"/>
                  </a:ext>
                </a:extLst>
              </a:tr>
              <a:tr h="4605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待产</a:t>
                      </a:r>
                      <a:endParaRPr lang="zh-CN" altLang="en-US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333519"/>
                  </a:ext>
                </a:extLst>
              </a:tr>
              <a:tr h="4605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销售情况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待售</a:t>
                      </a:r>
                      <a:endParaRPr lang="zh-CN" altLang="en-US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207989"/>
                  </a:ext>
                </a:extLst>
              </a:tr>
            </a:tbl>
          </a:graphicData>
        </a:graphic>
      </p:graphicFrame>
      <p:sp>
        <p:nvSpPr>
          <p:cNvPr id="56" name="对话气泡: 圆角矩形 55">
            <a:extLst>
              <a:ext uri="{FF2B5EF4-FFF2-40B4-BE49-F238E27FC236}">
                <a16:creationId xmlns:a16="http://schemas.microsoft.com/office/drawing/2014/main" id="{EB78DD8E-6A75-41F8-B3C6-536E5551D259}"/>
              </a:ext>
            </a:extLst>
          </p:cNvPr>
          <p:cNvSpPr/>
          <p:nvPr/>
        </p:nvSpPr>
        <p:spPr>
          <a:xfrm>
            <a:off x="7994589" y="3293902"/>
            <a:ext cx="4011586" cy="1833938"/>
          </a:xfrm>
          <a:prstGeom prst="wedgeRoundRectCallout">
            <a:avLst>
              <a:gd name="adj1" fmla="val -84332"/>
              <a:gd name="adj2" fmla="val -5259"/>
              <a:gd name="adj3" fmla="val 16667"/>
            </a:avLst>
          </a:prstGeom>
          <a:ln w="19050">
            <a:solidFill>
              <a:srgbClr val="E3732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命名逻辑：第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代充电器</a:t>
            </a:r>
            <a:endParaRPr lang="zh-CN" altLang="en-US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充电器的英文简写（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CHG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中间用横杠隔开（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数字代表第几代（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3/5……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13E880-4FC6-4C70-B03A-F8DE5F3C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25647" y="1199709"/>
            <a:ext cx="2266843" cy="25993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5C572C-4DFF-473D-A2D2-A88D7D4F6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390" y="1386908"/>
            <a:ext cx="3136960" cy="200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8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9CF737F1-A31E-4B8E-8CEA-40B94A97603F}"/>
              </a:ext>
            </a:extLst>
          </p:cNvPr>
          <p:cNvSpPr/>
          <p:nvPr/>
        </p:nvSpPr>
        <p:spPr>
          <a:xfrm rot="10800000">
            <a:off x="0" y="172"/>
            <a:ext cx="12192000" cy="916184"/>
          </a:xfrm>
          <a:prstGeom prst="rect">
            <a:avLst/>
          </a:prstGeom>
          <a:gradFill>
            <a:gsLst>
              <a:gs pos="100000">
                <a:srgbClr val="FD5800"/>
              </a:gs>
              <a:gs pos="62000">
                <a:srgbClr val="E96002"/>
              </a:gs>
              <a:gs pos="0">
                <a:srgbClr val="FEC10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标题 1">
            <a:extLst>
              <a:ext uri="{FF2B5EF4-FFF2-40B4-BE49-F238E27FC236}">
                <a16:creationId xmlns:a16="http://schemas.microsoft.com/office/drawing/2014/main" id="{13ABF44D-9F86-4D95-8061-5532B215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579"/>
            <a:ext cx="10515600" cy="683910"/>
          </a:xfrm>
        </p:spPr>
        <p:txBody>
          <a:bodyPr>
            <a:no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手持绑定设备</a:t>
            </a: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Handheld Binding </a:t>
            </a:r>
            <a:r>
              <a:rPr kumimoji="1"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eqiupment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对话气泡: 圆角矩形 55">
            <a:extLst>
              <a:ext uri="{FF2B5EF4-FFF2-40B4-BE49-F238E27FC236}">
                <a16:creationId xmlns:a16="http://schemas.microsoft.com/office/drawing/2014/main" id="{EB78DD8E-6A75-41F8-B3C6-536E5551D259}"/>
              </a:ext>
            </a:extLst>
          </p:cNvPr>
          <p:cNvSpPr/>
          <p:nvPr/>
        </p:nvSpPr>
        <p:spPr>
          <a:xfrm>
            <a:off x="2759103" y="5344557"/>
            <a:ext cx="3395206" cy="1314864"/>
          </a:xfrm>
          <a:prstGeom prst="wedgeRoundRectCallout">
            <a:avLst>
              <a:gd name="adj1" fmla="val 44903"/>
              <a:gd name="adj2" fmla="val -166243"/>
              <a:gd name="adj3" fmla="val 16667"/>
            </a:avLst>
          </a:prstGeom>
          <a:ln w="19050">
            <a:solidFill>
              <a:srgbClr val="E3732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命名逻辑：第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代手持绑定设备</a:t>
            </a:r>
            <a:endParaRPr lang="zh-CN" altLang="en-US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手持绑定设备的英文简写（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中间用横杠隔开（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数字代表第几代（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3/5……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手持绑定设备操作说明">
            <a:hlinkClick r:id="" action="ppaction://media"/>
            <a:extLst>
              <a:ext uri="{FF2B5EF4-FFF2-40B4-BE49-F238E27FC236}">
                <a16:creationId xmlns:a16="http://schemas.microsoft.com/office/drawing/2014/main" id="{F17DB695-6821-41F3-9B4C-CB93B2AD9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234" y="1200849"/>
            <a:ext cx="2767053" cy="488303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E5AB66-B1FF-424F-BBD9-C6E2D222E7C7}"/>
              </a:ext>
            </a:extLst>
          </p:cNvPr>
          <p:cNvSpPr txBox="1"/>
          <p:nvPr/>
        </p:nvSpPr>
        <p:spPr>
          <a:xfrm>
            <a:off x="9194360" y="125068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HB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使用指南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3CB8D36-C8BC-43BA-B7F1-A617331028B7}"/>
              </a:ext>
            </a:extLst>
          </p:cNvPr>
          <p:cNvGrpSpPr/>
          <p:nvPr/>
        </p:nvGrpSpPr>
        <p:grpSpPr>
          <a:xfrm>
            <a:off x="1955094" y="1109858"/>
            <a:ext cx="2871347" cy="2341004"/>
            <a:chOff x="1955095" y="1080897"/>
            <a:chExt cx="2998568" cy="2248926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8B3A3CD-EFA8-4F32-B259-6C6578DF8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5095" y="1080897"/>
              <a:ext cx="2998568" cy="2248926"/>
            </a:xfrm>
            <a:prstGeom prst="rect">
              <a:avLst/>
            </a:prstGeom>
          </p:spPr>
        </p:pic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3B3814B8-5F3F-416F-825B-BF563D89493D}"/>
                </a:ext>
              </a:extLst>
            </p:cNvPr>
            <p:cNvSpPr/>
            <p:nvPr/>
          </p:nvSpPr>
          <p:spPr>
            <a:xfrm>
              <a:off x="2997640" y="1336193"/>
              <a:ext cx="1208600" cy="890171"/>
            </a:xfrm>
            <a:prstGeom prst="ellipse">
              <a:avLst/>
            </a:prstGeom>
            <a:noFill/>
            <a:ln w="38100">
              <a:solidFill>
                <a:srgbClr val="FF993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3EE4DB8A-616A-4603-ADED-C448ED15D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041419"/>
              </p:ext>
            </p:extLst>
          </p:nvPr>
        </p:nvGraphicFramePr>
        <p:xfrm>
          <a:off x="917713" y="1079289"/>
          <a:ext cx="6675783" cy="419184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07851">
                  <a:extLst>
                    <a:ext uri="{9D8B030D-6E8A-4147-A177-3AD203B41FA5}">
                      <a16:colId xmlns:a16="http://schemas.microsoft.com/office/drawing/2014/main" val="2551270305"/>
                    </a:ext>
                  </a:extLst>
                </a:gridCol>
                <a:gridCol w="3004245">
                  <a:extLst>
                    <a:ext uri="{9D8B030D-6E8A-4147-A177-3AD203B41FA5}">
                      <a16:colId xmlns:a16="http://schemas.microsoft.com/office/drawing/2014/main" val="1566684856"/>
                    </a:ext>
                  </a:extLst>
                </a:gridCol>
                <a:gridCol w="2663687">
                  <a:extLst>
                    <a:ext uri="{9D8B030D-6E8A-4147-A177-3AD203B41FA5}">
                      <a16:colId xmlns:a16="http://schemas.microsoft.com/office/drawing/2014/main" val="527957996"/>
                    </a:ext>
                  </a:extLst>
                </a:gridCol>
              </a:tblGrid>
              <a:tr h="24013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产品图示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endParaRPr lang="zh-CN" altLang="en-US" sz="1400" b="0" i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zh-CN" altLang="en-US" sz="1400" b="0" i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暂无样图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37873"/>
                  </a:ext>
                </a:extLst>
              </a:tr>
              <a:tr h="4950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HB-3</a:t>
                      </a:r>
                      <a:endParaRPr lang="zh-CN" altLang="en-US" sz="14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HB-5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558028"/>
                  </a:ext>
                </a:extLst>
              </a:tr>
              <a:tr h="4605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适配电池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第三代、第四代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第五代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384612"/>
                  </a:ext>
                </a:extLst>
              </a:tr>
              <a:tr h="3742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待产</a:t>
                      </a:r>
                      <a:endParaRPr lang="zh-CN" altLang="en-US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333519"/>
                  </a:ext>
                </a:extLst>
              </a:tr>
              <a:tr h="4605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销售情况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待售</a:t>
                      </a:r>
                      <a:endParaRPr lang="zh-CN" altLang="en-US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20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6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9CF737F1-A31E-4B8E-8CEA-40B94A97603F}"/>
              </a:ext>
            </a:extLst>
          </p:cNvPr>
          <p:cNvSpPr/>
          <p:nvPr/>
        </p:nvSpPr>
        <p:spPr>
          <a:xfrm rot="10800000">
            <a:off x="0" y="172"/>
            <a:ext cx="12192000" cy="916184"/>
          </a:xfrm>
          <a:prstGeom prst="rect">
            <a:avLst/>
          </a:prstGeom>
          <a:gradFill>
            <a:gsLst>
              <a:gs pos="100000">
                <a:srgbClr val="FD5800"/>
              </a:gs>
              <a:gs pos="62000">
                <a:srgbClr val="E96002"/>
              </a:gs>
              <a:gs pos="0">
                <a:srgbClr val="FEC10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3A18B047-F029-4D8A-9A4A-1E42FC719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737824"/>
              </p:ext>
            </p:extLst>
          </p:nvPr>
        </p:nvGraphicFramePr>
        <p:xfrm>
          <a:off x="1337736" y="1253451"/>
          <a:ext cx="7382934" cy="362879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44414">
                  <a:extLst>
                    <a:ext uri="{9D8B030D-6E8A-4147-A177-3AD203B41FA5}">
                      <a16:colId xmlns:a16="http://schemas.microsoft.com/office/drawing/2014/main" val="2551270305"/>
                    </a:ext>
                  </a:extLst>
                </a:gridCol>
                <a:gridCol w="1679786">
                  <a:extLst>
                    <a:ext uri="{9D8B030D-6E8A-4147-A177-3AD203B41FA5}">
                      <a16:colId xmlns:a16="http://schemas.microsoft.com/office/drawing/2014/main" val="1566684856"/>
                    </a:ext>
                  </a:extLst>
                </a:gridCol>
                <a:gridCol w="1598507">
                  <a:extLst>
                    <a:ext uri="{9D8B030D-6E8A-4147-A177-3AD203B41FA5}">
                      <a16:colId xmlns:a16="http://schemas.microsoft.com/office/drawing/2014/main" val="2084068131"/>
                    </a:ext>
                  </a:extLst>
                </a:gridCol>
                <a:gridCol w="2660227">
                  <a:extLst>
                    <a:ext uri="{9D8B030D-6E8A-4147-A177-3AD203B41FA5}">
                      <a16:colId xmlns:a16="http://schemas.microsoft.com/office/drawing/2014/main" val="2291378697"/>
                    </a:ext>
                  </a:extLst>
                </a:gridCol>
              </a:tblGrid>
              <a:tr h="22520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产品图示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0243787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GPS</a:t>
                      </a:r>
                      <a:endParaRPr lang="zh-CN" altLang="en-US" sz="14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GPS-C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RI-E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558028"/>
                  </a:ext>
                </a:extLst>
              </a:tr>
              <a:tr h="4408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333519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销售情况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在售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在售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207989"/>
                  </a:ext>
                </a:extLst>
              </a:tr>
            </a:tbl>
          </a:graphicData>
        </a:graphic>
      </p:graphicFrame>
      <p:sp>
        <p:nvSpPr>
          <p:cNvPr id="56" name="对话气泡: 圆角矩形 55">
            <a:extLst>
              <a:ext uri="{FF2B5EF4-FFF2-40B4-BE49-F238E27FC236}">
                <a16:creationId xmlns:a16="http://schemas.microsoft.com/office/drawing/2014/main" id="{EB78DD8E-6A75-41F8-B3C6-536E5551D259}"/>
              </a:ext>
            </a:extLst>
          </p:cNvPr>
          <p:cNvSpPr/>
          <p:nvPr/>
        </p:nvSpPr>
        <p:spPr>
          <a:xfrm>
            <a:off x="2137230" y="3947049"/>
            <a:ext cx="3369733" cy="2611633"/>
          </a:xfrm>
          <a:custGeom>
            <a:avLst/>
            <a:gdLst>
              <a:gd name="connsiteX0" fmla="*/ 0 w 4377267"/>
              <a:gd name="connsiteY0" fmla="*/ 218086 h 1308488"/>
              <a:gd name="connsiteX1" fmla="*/ 218086 w 4377267"/>
              <a:gd name="connsiteY1" fmla="*/ 0 h 1308488"/>
              <a:gd name="connsiteX2" fmla="*/ 2553406 w 4377267"/>
              <a:gd name="connsiteY2" fmla="*/ 0 h 1308488"/>
              <a:gd name="connsiteX3" fmla="*/ 3344626 w 4377267"/>
              <a:gd name="connsiteY3" fmla="*/ -1429968 h 1308488"/>
              <a:gd name="connsiteX4" fmla="*/ 3647723 w 4377267"/>
              <a:gd name="connsiteY4" fmla="*/ 0 h 1308488"/>
              <a:gd name="connsiteX5" fmla="*/ 4159181 w 4377267"/>
              <a:gd name="connsiteY5" fmla="*/ 0 h 1308488"/>
              <a:gd name="connsiteX6" fmla="*/ 4377267 w 4377267"/>
              <a:gd name="connsiteY6" fmla="*/ 218086 h 1308488"/>
              <a:gd name="connsiteX7" fmla="*/ 4377267 w 4377267"/>
              <a:gd name="connsiteY7" fmla="*/ 218081 h 1308488"/>
              <a:gd name="connsiteX8" fmla="*/ 4377267 w 4377267"/>
              <a:gd name="connsiteY8" fmla="*/ 218081 h 1308488"/>
              <a:gd name="connsiteX9" fmla="*/ 4377267 w 4377267"/>
              <a:gd name="connsiteY9" fmla="*/ 545203 h 1308488"/>
              <a:gd name="connsiteX10" fmla="*/ 4377267 w 4377267"/>
              <a:gd name="connsiteY10" fmla="*/ 1090402 h 1308488"/>
              <a:gd name="connsiteX11" fmla="*/ 4159181 w 4377267"/>
              <a:gd name="connsiteY11" fmla="*/ 1308488 h 1308488"/>
              <a:gd name="connsiteX12" fmla="*/ 3647723 w 4377267"/>
              <a:gd name="connsiteY12" fmla="*/ 1308488 h 1308488"/>
              <a:gd name="connsiteX13" fmla="*/ 2553406 w 4377267"/>
              <a:gd name="connsiteY13" fmla="*/ 1308488 h 1308488"/>
              <a:gd name="connsiteX14" fmla="*/ 2553406 w 4377267"/>
              <a:gd name="connsiteY14" fmla="*/ 1308488 h 1308488"/>
              <a:gd name="connsiteX15" fmla="*/ 218086 w 4377267"/>
              <a:gd name="connsiteY15" fmla="*/ 1308488 h 1308488"/>
              <a:gd name="connsiteX16" fmla="*/ 0 w 4377267"/>
              <a:gd name="connsiteY16" fmla="*/ 1090402 h 1308488"/>
              <a:gd name="connsiteX17" fmla="*/ 0 w 4377267"/>
              <a:gd name="connsiteY17" fmla="*/ 545203 h 1308488"/>
              <a:gd name="connsiteX18" fmla="*/ 0 w 4377267"/>
              <a:gd name="connsiteY18" fmla="*/ 218081 h 1308488"/>
              <a:gd name="connsiteX19" fmla="*/ 0 w 4377267"/>
              <a:gd name="connsiteY19" fmla="*/ 218081 h 1308488"/>
              <a:gd name="connsiteX20" fmla="*/ 0 w 4377267"/>
              <a:gd name="connsiteY20" fmla="*/ 218086 h 1308488"/>
              <a:gd name="connsiteX0" fmla="*/ 0 w 4377267"/>
              <a:gd name="connsiteY0" fmla="*/ 1648054 h 2738456"/>
              <a:gd name="connsiteX1" fmla="*/ 218086 w 4377267"/>
              <a:gd name="connsiteY1" fmla="*/ 1429968 h 2738456"/>
              <a:gd name="connsiteX2" fmla="*/ 2705806 w 4377267"/>
              <a:gd name="connsiteY2" fmla="*/ 1421501 h 2738456"/>
              <a:gd name="connsiteX3" fmla="*/ 3344626 w 4377267"/>
              <a:gd name="connsiteY3" fmla="*/ 0 h 2738456"/>
              <a:gd name="connsiteX4" fmla="*/ 3647723 w 4377267"/>
              <a:gd name="connsiteY4" fmla="*/ 1429968 h 2738456"/>
              <a:gd name="connsiteX5" fmla="*/ 4159181 w 4377267"/>
              <a:gd name="connsiteY5" fmla="*/ 1429968 h 2738456"/>
              <a:gd name="connsiteX6" fmla="*/ 4377267 w 4377267"/>
              <a:gd name="connsiteY6" fmla="*/ 1648054 h 2738456"/>
              <a:gd name="connsiteX7" fmla="*/ 4377267 w 4377267"/>
              <a:gd name="connsiteY7" fmla="*/ 1648049 h 2738456"/>
              <a:gd name="connsiteX8" fmla="*/ 4377267 w 4377267"/>
              <a:gd name="connsiteY8" fmla="*/ 1648049 h 2738456"/>
              <a:gd name="connsiteX9" fmla="*/ 4377267 w 4377267"/>
              <a:gd name="connsiteY9" fmla="*/ 1975171 h 2738456"/>
              <a:gd name="connsiteX10" fmla="*/ 4377267 w 4377267"/>
              <a:gd name="connsiteY10" fmla="*/ 2520370 h 2738456"/>
              <a:gd name="connsiteX11" fmla="*/ 4159181 w 4377267"/>
              <a:gd name="connsiteY11" fmla="*/ 2738456 h 2738456"/>
              <a:gd name="connsiteX12" fmla="*/ 3647723 w 4377267"/>
              <a:gd name="connsiteY12" fmla="*/ 2738456 h 2738456"/>
              <a:gd name="connsiteX13" fmla="*/ 2553406 w 4377267"/>
              <a:gd name="connsiteY13" fmla="*/ 2738456 h 2738456"/>
              <a:gd name="connsiteX14" fmla="*/ 2553406 w 4377267"/>
              <a:gd name="connsiteY14" fmla="*/ 2738456 h 2738456"/>
              <a:gd name="connsiteX15" fmla="*/ 218086 w 4377267"/>
              <a:gd name="connsiteY15" fmla="*/ 2738456 h 2738456"/>
              <a:gd name="connsiteX16" fmla="*/ 0 w 4377267"/>
              <a:gd name="connsiteY16" fmla="*/ 2520370 h 2738456"/>
              <a:gd name="connsiteX17" fmla="*/ 0 w 4377267"/>
              <a:gd name="connsiteY17" fmla="*/ 1975171 h 2738456"/>
              <a:gd name="connsiteX18" fmla="*/ 0 w 4377267"/>
              <a:gd name="connsiteY18" fmla="*/ 1648049 h 2738456"/>
              <a:gd name="connsiteX19" fmla="*/ 0 w 4377267"/>
              <a:gd name="connsiteY19" fmla="*/ 1648049 h 2738456"/>
              <a:gd name="connsiteX20" fmla="*/ 0 w 4377267"/>
              <a:gd name="connsiteY20" fmla="*/ 1648054 h 2738456"/>
              <a:gd name="connsiteX0" fmla="*/ 0 w 4377267"/>
              <a:gd name="connsiteY0" fmla="*/ 1648054 h 2738456"/>
              <a:gd name="connsiteX1" fmla="*/ 218086 w 4377267"/>
              <a:gd name="connsiteY1" fmla="*/ 1429968 h 2738456"/>
              <a:gd name="connsiteX2" fmla="*/ 2705806 w 4377267"/>
              <a:gd name="connsiteY2" fmla="*/ 1421501 h 2738456"/>
              <a:gd name="connsiteX3" fmla="*/ 3344626 w 4377267"/>
              <a:gd name="connsiteY3" fmla="*/ 0 h 2738456"/>
              <a:gd name="connsiteX4" fmla="*/ 3139723 w 4377267"/>
              <a:gd name="connsiteY4" fmla="*/ 1438434 h 2738456"/>
              <a:gd name="connsiteX5" fmla="*/ 4159181 w 4377267"/>
              <a:gd name="connsiteY5" fmla="*/ 1429968 h 2738456"/>
              <a:gd name="connsiteX6" fmla="*/ 4377267 w 4377267"/>
              <a:gd name="connsiteY6" fmla="*/ 1648054 h 2738456"/>
              <a:gd name="connsiteX7" fmla="*/ 4377267 w 4377267"/>
              <a:gd name="connsiteY7" fmla="*/ 1648049 h 2738456"/>
              <a:gd name="connsiteX8" fmla="*/ 4377267 w 4377267"/>
              <a:gd name="connsiteY8" fmla="*/ 1648049 h 2738456"/>
              <a:gd name="connsiteX9" fmla="*/ 4377267 w 4377267"/>
              <a:gd name="connsiteY9" fmla="*/ 1975171 h 2738456"/>
              <a:gd name="connsiteX10" fmla="*/ 4377267 w 4377267"/>
              <a:gd name="connsiteY10" fmla="*/ 2520370 h 2738456"/>
              <a:gd name="connsiteX11" fmla="*/ 4159181 w 4377267"/>
              <a:gd name="connsiteY11" fmla="*/ 2738456 h 2738456"/>
              <a:gd name="connsiteX12" fmla="*/ 3647723 w 4377267"/>
              <a:gd name="connsiteY12" fmla="*/ 2738456 h 2738456"/>
              <a:gd name="connsiteX13" fmla="*/ 2553406 w 4377267"/>
              <a:gd name="connsiteY13" fmla="*/ 2738456 h 2738456"/>
              <a:gd name="connsiteX14" fmla="*/ 2553406 w 4377267"/>
              <a:gd name="connsiteY14" fmla="*/ 2738456 h 2738456"/>
              <a:gd name="connsiteX15" fmla="*/ 218086 w 4377267"/>
              <a:gd name="connsiteY15" fmla="*/ 2738456 h 2738456"/>
              <a:gd name="connsiteX16" fmla="*/ 0 w 4377267"/>
              <a:gd name="connsiteY16" fmla="*/ 2520370 h 2738456"/>
              <a:gd name="connsiteX17" fmla="*/ 0 w 4377267"/>
              <a:gd name="connsiteY17" fmla="*/ 1975171 h 2738456"/>
              <a:gd name="connsiteX18" fmla="*/ 0 w 4377267"/>
              <a:gd name="connsiteY18" fmla="*/ 1648049 h 2738456"/>
              <a:gd name="connsiteX19" fmla="*/ 0 w 4377267"/>
              <a:gd name="connsiteY19" fmla="*/ 1648049 h 2738456"/>
              <a:gd name="connsiteX20" fmla="*/ 0 w 4377267"/>
              <a:gd name="connsiteY20" fmla="*/ 1648054 h 2738456"/>
              <a:gd name="connsiteX0" fmla="*/ 0 w 4377267"/>
              <a:gd name="connsiteY0" fmla="*/ 1280892 h 2371294"/>
              <a:gd name="connsiteX1" fmla="*/ 218086 w 4377267"/>
              <a:gd name="connsiteY1" fmla="*/ 1062806 h 2371294"/>
              <a:gd name="connsiteX2" fmla="*/ 2705806 w 4377267"/>
              <a:gd name="connsiteY2" fmla="*/ 1054339 h 2371294"/>
              <a:gd name="connsiteX3" fmla="*/ 3476603 w 4377267"/>
              <a:gd name="connsiteY3" fmla="*/ 0 h 2371294"/>
              <a:gd name="connsiteX4" fmla="*/ 3139723 w 4377267"/>
              <a:gd name="connsiteY4" fmla="*/ 1071272 h 2371294"/>
              <a:gd name="connsiteX5" fmla="*/ 4159181 w 4377267"/>
              <a:gd name="connsiteY5" fmla="*/ 1062806 h 2371294"/>
              <a:gd name="connsiteX6" fmla="*/ 4377267 w 4377267"/>
              <a:gd name="connsiteY6" fmla="*/ 1280892 h 2371294"/>
              <a:gd name="connsiteX7" fmla="*/ 4377267 w 4377267"/>
              <a:gd name="connsiteY7" fmla="*/ 1280887 h 2371294"/>
              <a:gd name="connsiteX8" fmla="*/ 4377267 w 4377267"/>
              <a:gd name="connsiteY8" fmla="*/ 1280887 h 2371294"/>
              <a:gd name="connsiteX9" fmla="*/ 4377267 w 4377267"/>
              <a:gd name="connsiteY9" fmla="*/ 1608009 h 2371294"/>
              <a:gd name="connsiteX10" fmla="*/ 4377267 w 4377267"/>
              <a:gd name="connsiteY10" fmla="*/ 2153208 h 2371294"/>
              <a:gd name="connsiteX11" fmla="*/ 4159181 w 4377267"/>
              <a:gd name="connsiteY11" fmla="*/ 2371294 h 2371294"/>
              <a:gd name="connsiteX12" fmla="*/ 3647723 w 4377267"/>
              <a:gd name="connsiteY12" fmla="*/ 2371294 h 2371294"/>
              <a:gd name="connsiteX13" fmla="*/ 2553406 w 4377267"/>
              <a:gd name="connsiteY13" fmla="*/ 2371294 h 2371294"/>
              <a:gd name="connsiteX14" fmla="*/ 2553406 w 4377267"/>
              <a:gd name="connsiteY14" fmla="*/ 2371294 h 2371294"/>
              <a:gd name="connsiteX15" fmla="*/ 218086 w 4377267"/>
              <a:gd name="connsiteY15" fmla="*/ 2371294 h 2371294"/>
              <a:gd name="connsiteX16" fmla="*/ 0 w 4377267"/>
              <a:gd name="connsiteY16" fmla="*/ 2153208 h 2371294"/>
              <a:gd name="connsiteX17" fmla="*/ 0 w 4377267"/>
              <a:gd name="connsiteY17" fmla="*/ 1608009 h 2371294"/>
              <a:gd name="connsiteX18" fmla="*/ 0 w 4377267"/>
              <a:gd name="connsiteY18" fmla="*/ 1280887 h 2371294"/>
              <a:gd name="connsiteX19" fmla="*/ 0 w 4377267"/>
              <a:gd name="connsiteY19" fmla="*/ 1280887 h 2371294"/>
              <a:gd name="connsiteX20" fmla="*/ 0 w 4377267"/>
              <a:gd name="connsiteY20" fmla="*/ 1280892 h 2371294"/>
              <a:gd name="connsiteX0" fmla="*/ 0 w 4377267"/>
              <a:gd name="connsiteY0" fmla="*/ 1280892 h 2371294"/>
              <a:gd name="connsiteX1" fmla="*/ 218086 w 4377267"/>
              <a:gd name="connsiteY1" fmla="*/ 1062806 h 2371294"/>
              <a:gd name="connsiteX2" fmla="*/ 2573828 w 4377267"/>
              <a:gd name="connsiteY2" fmla="*/ 1054339 h 2371294"/>
              <a:gd name="connsiteX3" fmla="*/ 3476603 w 4377267"/>
              <a:gd name="connsiteY3" fmla="*/ 0 h 2371294"/>
              <a:gd name="connsiteX4" fmla="*/ 3139723 w 4377267"/>
              <a:gd name="connsiteY4" fmla="*/ 1071272 h 2371294"/>
              <a:gd name="connsiteX5" fmla="*/ 4159181 w 4377267"/>
              <a:gd name="connsiteY5" fmla="*/ 1062806 h 2371294"/>
              <a:gd name="connsiteX6" fmla="*/ 4377267 w 4377267"/>
              <a:gd name="connsiteY6" fmla="*/ 1280892 h 2371294"/>
              <a:gd name="connsiteX7" fmla="*/ 4377267 w 4377267"/>
              <a:gd name="connsiteY7" fmla="*/ 1280887 h 2371294"/>
              <a:gd name="connsiteX8" fmla="*/ 4377267 w 4377267"/>
              <a:gd name="connsiteY8" fmla="*/ 1280887 h 2371294"/>
              <a:gd name="connsiteX9" fmla="*/ 4377267 w 4377267"/>
              <a:gd name="connsiteY9" fmla="*/ 1608009 h 2371294"/>
              <a:gd name="connsiteX10" fmla="*/ 4377267 w 4377267"/>
              <a:gd name="connsiteY10" fmla="*/ 2153208 h 2371294"/>
              <a:gd name="connsiteX11" fmla="*/ 4159181 w 4377267"/>
              <a:gd name="connsiteY11" fmla="*/ 2371294 h 2371294"/>
              <a:gd name="connsiteX12" fmla="*/ 3647723 w 4377267"/>
              <a:gd name="connsiteY12" fmla="*/ 2371294 h 2371294"/>
              <a:gd name="connsiteX13" fmla="*/ 2553406 w 4377267"/>
              <a:gd name="connsiteY13" fmla="*/ 2371294 h 2371294"/>
              <a:gd name="connsiteX14" fmla="*/ 2553406 w 4377267"/>
              <a:gd name="connsiteY14" fmla="*/ 2371294 h 2371294"/>
              <a:gd name="connsiteX15" fmla="*/ 218086 w 4377267"/>
              <a:gd name="connsiteY15" fmla="*/ 2371294 h 2371294"/>
              <a:gd name="connsiteX16" fmla="*/ 0 w 4377267"/>
              <a:gd name="connsiteY16" fmla="*/ 2153208 h 2371294"/>
              <a:gd name="connsiteX17" fmla="*/ 0 w 4377267"/>
              <a:gd name="connsiteY17" fmla="*/ 1608009 h 2371294"/>
              <a:gd name="connsiteX18" fmla="*/ 0 w 4377267"/>
              <a:gd name="connsiteY18" fmla="*/ 1280887 h 2371294"/>
              <a:gd name="connsiteX19" fmla="*/ 0 w 4377267"/>
              <a:gd name="connsiteY19" fmla="*/ 1280887 h 2371294"/>
              <a:gd name="connsiteX20" fmla="*/ 0 w 4377267"/>
              <a:gd name="connsiteY20" fmla="*/ 1280892 h 2371294"/>
              <a:gd name="connsiteX0" fmla="*/ 0 w 4377267"/>
              <a:gd name="connsiteY0" fmla="*/ 1280892 h 2371294"/>
              <a:gd name="connsiteX1" fmla="*/ 218086 w 4377267"/>
              <a:gd name="connsiteY1" fmla="*/ 1062806 h 2371294"/>
              <a:gd name="connsiteX2" fmla="*/ 2430851 w 4377267"/>
              <a:gd name="connsiteY2" fmla="*/ 1076818 h 2371294"/>
              <a:gd name="connsiteX3" fmla="*/ 3476603 w 4377267"/>
              <a:gd name="connsiteY3" fmla="*/ 0 h 2371294"/>
              <a:gd name="connsiteX4" fmla="*/ 3139723 w 4377267"/>
              <a:gd name="connsiteY4" fmla="*/ 1071272 h 2371294"/>
              <a:gd name="connsiteX5" fmla="*/ 4159181 w 4377267"/>
              <a:gd name="connsiteY5" fmla="*/ 1062806 h 2371294"/>
              <a:gd name="connsiteX6" fmla="*/ 4377267 w 4377267"/>
              <a:gd name="connsiteY6" fmla="*/ 1280892 h 2371294"/>
              <a:gd name="connsiteX7" fmla="*/ 4377267 w 4377267"/>
              <a:gd name="connsiteY7" fmla="*/ 1280887 h 2371294"/>
              <a:gd name="connsiteX8" fmla="*/ 4377267 w 4377267"/>
              <a:gd name="connsiteY8" fmla="*/ 1280887 h 2371294"/>
              <a:gd name="connsiteX9" fmla="*/ 4377267 w 4377267"/>
              <a:gd name="connsiteY9" fmla="*/ 1608009 h 2371294"/>
              <a:gd name="connsiteX10" fmla="*/ 4377267 w 4377267"/>
              <a:gd name="connsiteY10" fmla="*/ 2153208 h 2371294"/>
              <a:gd name="connsiteX11" fmla="*/ 4159181 w 4377267"/>
              <a:gd name="connsiteY11" fmla="*/ 2371294 h 2371294"/>
              <a:gd name="connsiteX12" fmla="*/ 3647723 w 4377267"/>
              <a:gd name="connsiteY12" fmla="*/ 2371294 h 2371294"/>
              <a:gd name="connsiteX13" fmla="*/ 2553406 w 4377267"/>
              <a:gd name="connsiteY13" fmla="*/ 2371294 h 2371294"/>
              <a:gd name="connsiteX14" fmla="*/ 2553406 w 4377267"/>
              <a:gd name="connsiteY14" fmla="*/ 2371294 h 2371294"/>
              <a:gd name="connsiteX15" fmla="*/ 218086 w 4377267"/>
              <a:gd name="connsiteY15" fmla="*/ 2371294 h 2371294"/>
              <a:gd name="connsiteX16" fmla="*/ 0 w 4377267"/>
              <a:gd name="connsiteY16" fmla="*/ 2153208 h 2371294"/>
              <a:gd name="connsiteX17" fmla="*/ 0 w 4377267"/>
              <a:gd name="connsiteY17" fmla="*/ 1608009 h 2371294"/>
              <a:gd name="connsiteX18" fmla="*/ 0 w 4377267"/>
              <a:gd name="connsiteY18" fmla="*/ 1280887 h 2371294"/>
              <a:gd name="connsiteX19" fmla="*/ 0 w 4377267"/>
              <a:gd name="connsiteY19" fmla="*/ 1280887 h 2371294"/>
              <a:gd name="connsiteX20" fmla="*/ 0 w 4377267"/>
              <a:gd name="connsiteY20" fmla="*/ 1280892 h 2371294"/>
              <a:gd name="connsiteX0" fmla="*/ 0 w 4377267"/>
              <a:gd name="connsiteY0" fmla="*/ 1651538 h 2741940"/>
              <a:gd name="connsiteX1" fmla="*/ 218086 w 4377267"/>
              <a:gd name="connsiteY1" fmla="*/ 1433452 h 2741940"/>
              <a:gd name="connsiteX2" fmla="*/ 2430851 w 4377267"/>
              <a:gd name="connsiteY2" fmla="*/ 1447464 h 2741940"/>
              <a:gd name="connsiteX3" fmla="*/ 3586586 w 4377267"/>
              <a:gd name="connsiteY3" fmla="*/ 0 h 2741940"/>
              <a:gd name="connsiteX4" fmla="*/ 3139723 w 4377267"/>
              <a:gd name="connsiteY4" fmla="*/ 1441918 h 2741940"/>
              <a:gd name="connsiteX5" fmla="*/ 4159181 w 4377267"/>
              <a:gd name="connsiteY5" fmla="*/ 1433452 h 2741940"/>
              <a:gd name="connsiteX6" fmla="*/ 4377267 w 4377267"/>
              <a:gd name="connsiteY6" fmla="*/ 1651538 h 2741940"/>
              <a:gd name="connsiteX7" fmla="*/ 4377267 w 4377267"/>
              <a:gd name="connsiteY7" fmla="*/ 1651533 h 2741940"/>
              <a:gd name="connsiteX8" fmla="*/ 4377267 w 4377267"/>
              <a:gd name="connsiteY8" fmla="*/ 1651533 h 2741940"/>
              <a:gd name="connsiteX9" fmla="*/ 4377267 w 4377267"/>
              <a:gd name="connsiteY9" fmla="*/ 1978655 h 2741940"/>
              <a:gd name="connsiteX10" fmla="*/ 4377267 w 4377267"/>
              <a:gd name="connsiteY10" fmla="*/ 2523854 h 2741940"/>
              <a:gd name="connsiteX11" fmla="*/ 4159181 w 4377267"/>
              <a:gd name="connsiteY11" fmla="*/ 2741940 h 2741940"/>
              <a:gd name="connsiteX12" fmla="*/ 3647723 w 4377267"/>
              <a:gd name="connsiteY12" fmla="*/ 2741940 h 2741940"/>
              <a:gd name="connsiteX13" fmla="*/ 2553406 w 4377267"/>
              <a:gd name="connsiteY13" fmla="*/ 2741940 h 2741940"/>
              <a:gd name="connsiteX14" fmla="*/ 2553406 w 4377267"/>
              <a:gd name="connsiteY14" fmla="*/ 2741940 h 2741940"/>
              <a:gd name="connsiteX15" fmla="*/ 218086 w 4377267"/>
              <a:gd name="connsiteY15" fmla="*/ 2741940 h 2741940"/>
              <a:gd name="connsiteX16" fmla="*/ 0 w 4377267"/>
              <a:gd name="connsiteY16" fmla="*/ 2523854 h 2741940"/>
              <a:gd name="connsiteX17" fmla="*/ 0 w 4377267"/>
              <a:gd name="connsiteY17" fmla="*/ 1978655 h 2741940"/>
              <a:gd name="connsiteX18" fmla="*/ 0 w 4377267"/>
              <a:gd name="connsiteY18" fmla="*/ 1651533 h 2741940"/>
              <a:gd name="connsiteX19" fmla="*/ 0 w 4377267"/>
              <a:gd name="connsiteY19" fmla="*/ 1651533 h 2741940"/>
              <a:gd name="connsiteX20" fmla="*/ 0 w 4377267"/>
              <a:gd name="connsiteY20" fmla="*/ 1651538 h 274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77267" h="2741940">
                <a:moveTo>
                  <a:pt x="0" y="1651538"/>
                </a:moveTo>
                <a:cubicBezTo>
                  <a:pt x="0" y="1531092"/>
                  <a:pt x="97640" y="1433452"/>
                  <a:pt x="218086" y="1433452"/>
                </a:cubicBezTo>
                <a:lnTo>
                  <a:pt x="2430851" y="1447464"/>
                </a:lnTo>
                <a:lnTo>
                  <a:pt x="3586586" y="0"/>
                </a:lnTo>
                <a:lnTo>
                  <a:pt x="3139723" y="1441918"/>
                </a:lnTo>
                <a:lnTo>
                  <a:pt x="4159181" y="1433452"/>
                </a:lnTo>
                <a:cubicBezTo>
                  <a:pt x="4279627" y="1433452"/>
                  <a:pt x="4377267" y="1531092"/>
                  <a:pt x="4377267" y="1651538"/>
                </a:cubicBezTo>
                <a:lnTo>
                  <a:pt x="4377267" y="1651533"/>
                </a:lnTo>
                <a:lnTo>
                  <a:pt x="4377267" y="1651533"/>
                </a:lnTo>
                <a:lnTo>
                  <a:pt x="4377267" y="1978655"/>
                </a:lnTo>
                <a:lnTo>
                  <a:pt x="4377267" y="2523854"/>
                </a:lnTo>
                <a:cubicBezTo>
                  <a:pt x="4377267" y="2644300"/>
                  <a:pt x="4279627" y="2741940"/>
                  <a:pt x="4159181" y="2741940"/>
                </a:cubicBezTo>
                <a:lnTo>
                  <a:pt x="3647723" y="2741940"/>
                </a:lnTo>
                <a:lnTo>
                  <a:pt x="2553406" y="2741940"/>
                </a:lnTo>
                <a:lnTo>
                  <a:pt x="2553406" y="2741940"/>
                </a:lnTo>
                <a:lnTo>
                  <a:pt x="218086" y="2741940"/>
                </a:lnTo>
                <a:cubicBezTo>
                  <a:pt x="97640" y="2741940"/>
                  <a:pt x="0" y="2644300"/>
                  <a:pt x="0" y="2523854"/>
                </a:cubicBezTo>
                <a:lnTo>
                  <a:pt x="0" y="1978655"/>
                </a:lnTo>
                <a:lnTo>
                  <a:pt x="0" y="1651533"/>
                </a:lnTo>
                <a:lnTo>
                  <a:pt x="0" y="1651533"/>
                </a:lnTo>
                <a:lnTo>
                  <a:pt x="0" y="1651538"/>
                </a:lnTo>
                <a:close/>
              </a:path>
            </a:pathLst>
          </a:custGeom>
          <a:ln w="19050">
            <a:solidFill>
              <a:srgbClr val="E3732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命名逻辑：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定位终端的英文简写（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如具备车辆控制功能，则用（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）代表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6C174B-97D6-4743-A00B-1119C4CF9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31255" y="981999"/>
            <a:ext cx="1992411" cy="28097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38F349-F5B9-476A-8648-69D03329C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90" y="1405357"/>
            <a:ext cx="2397757" cy="1963011"/>
          </a:xfrm>
          <a:prstGeom prst="rect">
            <a:avLst/>
          </a:prstGeom>
        </p:spPr>
      </p:pic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D559FC1C-007F-49D0-A005-C05CA8A65ADE}"/>
              </a:ext>
            </a:extLst>
          </p:cNvPr>
          <p:cNvSpPr/>
          <p:nvPr/>
        </p:nvSpPr>
        <p:spPr>
          <a:xfrm>
            <a:off x="8916614" y="3005667"/>
            <a:ext cx="2809725" cy="1716065"/>
          </a:xfrm>
          <a:prstGeom prst="wedgeRoundRectCallout">
            <a:avLst>
              <a:gd name="adj1" fmla="val -92964"/>
              <a:gd name="adj2" fmla="val -2478"/>
              <a:gd name="adj3" fmla="val 16667"/>
            </a:avLst>
          </a:prstGeom>
          <a:ln w="19050">
            <a:solidFill>
              <a:srgbClr val="E3732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命名逻辑：</a:t>
            </a:r>
            <a:endParaRPr lang="zh-CN" altLang="en-US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改装小仪表的英文简写（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中间用横杠隔开（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外挂式英文简写（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0B145C44-1E11-4F91-BA0E-430B503AC7FF}"/>
              </a:ext>
            </a:extLst>
          </p:cNvPr>
          <p:cNvSpPr txBox="1">
            <a:spLocks/>
          </p:cNvSpPr>
          <p:nvPr/>
        </p:nvSpPr>
        <p:spPr>
          <a:xfrm>
            <a:off x="838200" y="198579"/>
            <a:ext cx="10515600" cy="683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定位终端</a:t>
            </a: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GPS </a:t>
            </a:r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改装小仪表</a:t>
            </a: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Refit Instrument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5D2E33-2DB4-4BA7-A334-49E296577D8F}"/>
              </a:ext>
            </a:extLst>
          </p:cNvPr>
          <p:cNvSpPr/>
          <p:nvPr/>
        </p:nvSpPr>
        <p:spPr>
          <a:xfrm>
            <a:off x="6764395" y="5548981"/>
            <a:ext cx="3711722" cy="7005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u="sng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后缀英文字母的含义：</a:t>
            </a:r>
            <a:endParaRPr lang="en-US" altLang="zh-CN" sz="1400" b="1" u="sng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u="sng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控制  </a:t>
            </a:r>
            <a:r>
              <a:rPr lang="en-US" altLang="zh-CN" sz="1400" b="1" u="sng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  <a:r>
              <a:rPr lang="en-US" altLang="zh-CN" sz="1400" u="sng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ontrol         </a:t>
            </a:r>
            <a:r>
              <a:rPr lang="zh-CN" altLang="en-US" sz="1400" b="1" u="sng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外挂  </a:t>
            </a:r>
            <a:r>
              <a:rPr lang="en-US" altLang="zh-CN" sz="1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</a:t>
            </a:r>
            <a:r>
              <a:rPr lang="en-US" altLang="zh-CN" sz="1400" u="sng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xternal Hanging</a:t>
            </a:r>
          </a:p>
        </p:txBody>
      </p:sp>
    </p:spTree>
    <p:extLst>
      <p:ext uri="{BB962C8B-B14F-4D97-AF65-F5344CB8AC3E}">
        <p14:creationId xmlns:p14="http://schemas.microsoft.com/office/powerpoint/2010/main" val="1409476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对话气泡: 圆角矩形 17">
            <a:extLst>
              <a:ext uri="{FF2B5EF4-FFF2-40B4-BE49-F238E27FC236}">
                <a16:creationId xmlns:a16="http://schemas.microsoft.com/office/drawing/2014/main" id="{7F60F027-D4D0-4D2A-9652-5BF0F3733599}"/>
              </a:ext>
            </a:extLst>
          </p:cNvPr>
          <p:cNvSpPr/>
          <p:nvPr/>
        </p:nvSpPr>
        <p:spPr>
          <a:xfrm>
            <a:off x="3616779" y="4813797"/>
            <a:ext cx="3241221" cy="1463291"/>
          </a:xfrm>
          <a:prstGeom prst="wedgeRoundRectCallout">
            <a:avLst>
              <a:gd name="adj1" fmla="val 68927"/>
              <a:gd name="adj2" fmla="val -149090"/>
              <a:gd name="adj3" fmla="val 16667"/>
            </a:avLst>
          </a:prstGeom>
          <a:ln w="19050">
            <a:solidFill>
              <a:srgbClr val="E3732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命名逻辑：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接插件英文简写（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中间用横杠隔开（ 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适配类型简写（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3/5/G/S……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CF737F1-A31E-4B8E-8CEA-40B94A97603F}"/>
              </a:ext>
            </a:extLst>
          </p:cNvPr>
          <p:cNvSpPr/>
          <p:nvPr/>
        </p:nvSpPr>
        <p:spPr>
          <a:xfrm rot="10800000">
            <a:off x="0" y="172"/>
            <a:ext cx="12192000" cy="916184"/>
          </a:xfrm>
          <a:prstGeom prst="rect">
            <a:avLst/>
          </a:prstGeom>
          <a:gradFill>
            <a:gsLst>
              <a:gs pos="100000">
                <a:srgbClr val="FD5800"/>
              </a:gs>
              <a:gs pos="62000">
                <a:srgbClr val="E96002"/>
              </a:gs>
              <a:gs pos="0">
                <a:srgbClr val="FEC10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3A18B047-F029-4D8A-9A4A-1E42FC719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995529"/>
              </p:ext>
            </p:extLst>
          </p:nvPr>
        </p:nvGraphicFramePr>
        <p:xfrm>
          <a:off x="1095299" y="1514335"/>
          <a:ext cx="9491133" cy="292125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5512703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66684856"/>
                    </a:ext>
                  </a:extLst>
                </a:gridCol>
                <a:gridCol w="2252133">
                  <a:extLst>
                    <a:ext uri="{9D8B030D-6E8A-4147-A177-3AD203B41FA5}">
                      <a16:colId xmlns:a16="http://schemas.microsoft.com/office/drawing/2014/main" val="3321097037"/>
                    </a:ext>
                  </a:extLst>
                </a:gridCol>
                <a:gridCol w="2091267">
                  <a:extLst>
                    <a:ext uri="{9D8B030D-6E8A-4147-A177-3AD203B41FA5}">
                      <a16:colId xmlns:a16="http://schemas.microsoft.com/office/drawing/2014/main" val="2084068131"/>
                    </a:ext>
                  </a:extLst>
                </a:gridCol>
                <a:gridCol w="2074333">
                  <a:extLst>
                    <a:ext uri="{9D8B030D-6E8A-4147-A177-3AD203B41FA5}">
                      <a16:colId xmlns:a16="http://schemas.microsoft.com/office/drawing/2014/main" val="2291378697"/>
                    </a:ext>
                  </a:extLst>
                </a:gridCol>
              </a:tblGrid>
              <a:tr h="15557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产品图示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02437873"/>
                  </a:ext>
                </a:extLst>
              </a:tr>
              <a:tr h="5595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CA-3</a:t>
                      </a:r>
                      <a:endParaRPr lang="zh-CN" altLang="en-US" sz="14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CA-G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CA-S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2624553"/>
                  </a:ext>
                </a:extLst>
              </a:tr>
              <a:tr h="8059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适配车型及产品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适配三、四代产品，不含线束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整车厂用，不含线束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改装用，适配通用型和后插式车，含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米线束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改装用，适配滑板型车，含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米线束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558028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D1F91E78-8707-47EE-9E2D-87C62CB12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863657" y="1337706"/>
            <a:ext cx="1351571" cy="18937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C5B228-4151-4725-8FFD-9C0D1ECB6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826175" y="1358190"/>
            <a:ext cx="1310605" cy="18937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C579017-7CB4-43B5-BB8E-0B256CECF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883" y="1649773"/>
            <a:ext cx="2185070" cy="134780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91CF3DE-94B9-4662-A88C-FF80BCFBE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6351" y="1734907"/>
            <a:ext cx="1898192" cy="1140339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4C0F62D5-D513-40D4-8501-4F111ABB0AE7}"/>
              </a:ext>
            </a:extLst>
          </p:cNvPr>
          <p:cNvSpPr/>
          <p:nvPr/>
        </p:nvSpPr>
        <p:spPr>
          <a:xfrm>
            <a:off x="7805016" y="5033572"/>
            <a:ext cx="1980029" cy="1023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u="sng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后缀英文字母的含义：</a:t>
            </a:r>
            <a:endParaRPr lang="en-US" altLang="zh-CN" sz="1400" b="1" u="sng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u="sng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通用型</a:t>
            </a:r>
            <a:r>
              <a:rPr lang="zh-CN" altLang="en-US" sz="1400" u="sng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b="1" u="sng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</a:t>
            </a:r>
            <a:r>
              <a:rPr lang="en-US" altLang="zh-CN" sz="1400" u="sng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eneral </a:t>
            </a:r>
          </a:p>
          <a:p>
            <a:pPr>
              <a:lnSpc>
                <a:spcPct val="150000"/>
              </a:lnSpc>
            </a:pPr>
            <a:r>
              <a:rPr lang="zh-CN" altLang="en-US" sz="1400" b="1" u="sng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滑板型 </a:t>
            </a:r>
            <a:r>
              <a:rPr lang="en-US" altLang="zh-CN" sz="1400" b="1" u="sng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</a:t>
            </a:r>
            <a:r>
              <a:rPr lang="en-US" altLang="zh-CN" sz="1400" u="sng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cooter</a:t>
            </a:r>
            <a:endParaRPr lang="zh-CN" altLang="en-US" sz="1400" u="sng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D3FA9103-452A-4E0C-86B2-09327D2A8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579"/>
            <a:ext cx="10515600" cy="683910"/>
          </a:xfrm>
        </p:spPr>
        <p:txBody>
          <a:bodyPr>
            <a:no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接插件 </a:t>
            </a: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Connector Assembly 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372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9CF737F1-A31E-4B8E-8CEA-40B94A97603F}"/>
              </a:ext>
            </a:extLst>
          </p:cNvPr>
          <p:cNvSpPr/>
          <p:nvPr/>
        </p:nvSpPr>
        <p:spPr>
          <a:xfrm rot="10800000">
            <a:off x="0" y="172"/>
            <a:ext cx="12192000" cy="916184"/>
          </a:xfrm>
          <a:prstGeom prst="rect">
            <a:avLst/>
          </a:prstGeom>
          <a:gradFill>
            <a:gsLst>
              <a:gs pos="100000">
                <a:srgbClr val="FD5800"/>
              </a:gs>
              <a:gs pos="62000">
                <a:srgbClr val="E96002"/>
              </a:gs>
              <a:gs pos="0">
                <a:srgbClr val="FEC10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3A18B047-F029-4D8A-9A4A-1E42FC719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083001"/>
              </p:ext>
            </p:extLst>
          </p:nvPr>
        </p:nvGraphicFramePr>
        <p:xfrm>
          <a:off x="1016877" y="1000614"/>
          <a:ext cx="7034978" cy="568437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36656">
                  <a:extLst>
                    <a:ext uri="{9D8B030D-6E8A-4147-A177-3AD203B41FA5}">
                      <a16:colId xmlns:a16="http://schemas.microsoft.com/office/drawing/2014/main" val="2551270305"/>
                    </a:ext>
                  </a:extLst>
                </a:gridCol>
                <a:gridCol w="1681047">
                  <a:extLst>
                    <a:ext uri="{9D8B030D-6E8A-4147-A177-3AD203B41FA5}">
                      <a16:colId xmlns:a16="http://schemas.microsoft.com/office/drawing/2014/main" val="1566684856"/>
                    </a:ext>
                  </a:extLst>
                </a:gridCol>
                <a:gridCol w="1535634">
                  <a:extLst>
                    <a:ext uri="{9D8B030D-6E8A-4147-A177-3AD203B41FA5}">
                      <a16:colId xmlns:a16="http://schemas.microsoft.com/office/drawing/2014/main" val="3321097037"/>
                    </a:ext>
                  </a:extLst>
                </a:gridCol>
                <a:gridCol w="2581641">
                  <a:extLst>
                    <a:ext uri="{9D8B030D-6E8A-4147-A177-3AD203B41FA5}">
                      <a16:colId xmlns:a16="http://schemas.microsoft.com/office/drawing/2014/main" val="2084068131"/>
                    </a:ext>
                  </a:extLst>
                </a:gridCol>
              </a:tblGrid>
              <a:tr h="17260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产品图示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3333519"/>
                  </a:ext>
                </a:extLst>
              </a:tr>
              <a:tr h="4538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BC-G-3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BC-B-3</a:t>
                      </a:r>
                      <a:endParaRPr lang="zh-CN" altLang="en-US" sz="14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547804"/>
                  </a:ext>
                </a:extLst>
              </a:tr>
              <a:tr h="6163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适配车型</a:t>
                      </a:r>
                      <a:endPara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及产品</a:t>
                      </a:r>
                      <a:endPara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适配第三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四代产品、通用型车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适配第三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四代产品、后插式车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207989"/>
                  </a:ext>
                </a:extLst>
              </a:tr>
              <a:tr h="1788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产品图示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35570090"/>
                  </a:ext>
                </a:extLst>
              </a:tr>
              <a:tr h="5174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BC-G-5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BC-B-5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BC-S-5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974182"/>
                  </a:ext>
                </a:extLst>
              </a:tr>
              <a:tr h="5825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适配车型</a:t>
                      </a:r>
                      <a:endPara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及产品</a:t>
                      </a:r>
                      <a:endPara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适配第五代产品、通用型车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适配第五代产品、后插式车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适配第五代产品、滑板型车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8767832"/>
                  </a:ext>
                </a:extLst>
              </a:tr>
            </a:tbl>
          </a:graphicData>
        </a:graphic>
      </p:graphicFrame>
      <p:pic>
        <p:nvPicPr>
          <p:cNvPr id="25" name="图片 24">
            <a:extLst>
              <a:ext uri="{FF2B5EF4-FFF2-40B4-BE49-F238E27FC236}">
                <a16:creationId xmlns:a16="http://schemas.microsoft.com/office/drawing/2014/main" id="{B18C46DE-246A-4BEC-81B2-8D0C65FFE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166" y="3840747"/>
            <a:ext cx="1473515" cy="17234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671197B-58A0-4702-B6EA-691647921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579" y="1044055"/>
            <a:ext cx="1217437" cy="16267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352A9F-EF7C-4C5E-9FA0-2984EC506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553" y="4098021"/>
            <a:ext cx="2027030" cy="1146649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466AA2D6-9317-42C4-9723-57F9AAB7F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579"/>
            <a:ext cx="10515600" cy="683910"/>
          </a:xfrm>
        </p:spPr>
        <p:txBody>
          <a:bodyPr>
            <a:no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电池仓 </a:t>
            </a: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Battery Compartment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E65B3A-2859-4B3B-B957-3A5BEA726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8033" y="1024321"/>
            <a:ext cx="1473515" cy="166622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521293C-857D-4F6A-B7FF-EE11EA4384F2}"/>
              </a:ext>
            </a:extLst>
          </p:cNvPr>
          <p:cNvSpPr/>
          <p:nvPr/>
        </p:nvSpPr>
        <p:spPr>
          <a:xfrm>
            <a:off x="8846999" y="3912349"/>
            <a:ext cx="1980029" cy="13469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u="sng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后缀英文字母的含义：</a:t>
            </a:r>
            <a:endParaRPr lang="en-US" altLang="zh-CN" sz="1400" b="1" u="sng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u="sng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通用型</a:t>
            </a:r>
            <a:r>
              <a:rPr lang="zh-CN" altLang="en-US" sz="1400" u="sng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b="1" u="sng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</a:t>
            </a:r>
            <a:r>
              <a:rPr lang="en-US" altLang="zh-CN" sz="1400" u="sng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eneral </a:t>
            </a:r>
          </a:p>
          <a:p>
            <a:pPr>
              <a:lnSpc>
                <a:spcPct val="150000"/>
              </a:lnSpc>
            </a:pPr>
            <a:r>
              <a:rPr lang="zh-CN" altLang="en-US" sz="1400" b="1" u="sng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后插式 </a:t>
            </a:r>
            <a:r>
              <a:rPr lang="en-US" altLang="zh-CN" sz="1400" b="1" u="sng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</a:t>
            </a:r>
            <a:r>
              <a:rPr lang="en-US" altLang="zh-CN" sz="1400" u="sng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ack insertion</a:t>
            </a:r>
          </a:p>
          <a:p>
            <a:pPr>
              <a:lnSpc>
                <a:spcPct val="150000"/>
              </a:lnSpc>
            </a:pPr>
            <a:r>
              <a:rPr lang="zh-CN" altLang="en-US" sz="1400" b="1" u="sng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滑板型 </a:t>
            </a:r>
            <a:r>
              <a:rPr lang="en-US" altLang="zh-CN" sz="1400" b="1" u="sng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</a:t>
            </a:r>
            <a:r>
              <a:rPr lang="en-US" altLang="zh-CN" sz="1400" u="sng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cooter</a:t>
            </a:r>
            <a:endParaRPr lang="zh-CN" altLang="en-US" sz="1400" u="sng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6B2D84C-4C46-4EFD-A689-6D492C0F7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1470" y="3860145"/>
            <a:ext cx="1359457" cy="1704077"/>
          </a:xfrm>
          <a:prstGeom prst="rect">
            <a:avLst/>
          </a:prstGeom>
        </p:spPr>
      </p:pic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F473369A-8A5C-4DFA-9706-C6010EC13A30}"/>
              </a:ext>
            </a:extLst>
          </p:cNvPr>
          <p:cNvSpPr/>
          <p:nvPr/>
        </p:nvSpPr>
        <p:spPr>
          <a:xfrm>
            <a:off x="6548164" y="1280997"/>
            <a:ext cx="3412672" cy="2240113"/>
          </a:xfrm>
          <a:prstGeom prst="wedgeRoundRectCallout">
            <a:avLst>
              <a:gd name="adj1" fmla="val -90639"/>
              <a:gd name="adj2" fmla="val 24912"/>
              <a:gd name="adj3" fmla="val 16667"/>
            </a:avLst>
          </a:prstGeom>
          <a:ln w="19050">
            <a:solidFill>
              <a:srgbClr val="E3732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命名逻辑：</a:t>
            </a:r>
            <a:endParaRPr lang="en-US" altLang="zh-CN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电池仓英文简写（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BC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中间用横杠隔开（ 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适配车型简写（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B/G/S……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中间用横杠隔开（ 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适配第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代产品（</a:t>
            </a:r>
            <a:r>
              <a:rPr lang="en-US" altLang="zh-CN" sz="1400" b="1" dirty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3/5……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753724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27B20F-2504-E844-9939-0CA324A9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4916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41C0742-20FD-784A-A122-A18EC3F1004C}"/>
              </a:ext>
            </a:extLst>
          </p:cNvPr>
          <p:cNvSpPr/>
          <p:nvPr/>
        </p:nvSpPr>
        <p:spPr>
          <a:xfrm>
            <a:off x="-1" y="0"/>
            <a:ext cx="12192001" cy="554637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E2657D-AA47-2449-9ADE-9C2E61D06026}"/>
              </a:ext>
            </a:extLst>
          </p:cNvPr>
          <p:cNvSpPr/>
          <p:nvPr/>
        </p:nvSpPr>
        <p:spPr>
          <a:xfrm>
            <a:off x="0" y="5432072"/>
            <a:ext cx="12192000" cy="114300"/>
          </a:xfrm>
          <a:prstGeom prst="rect">
            <a:avLst/>
          </a:prstGeom>
          <a:solidFill>
            <a:srgbClr val="FF8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单圆角矩形 6">
            <a:extLst>
              <a:ext uri="{FF2B5EF4-FFF2-40B4-BE49-F238E27FC236}">
                <a16:creationId xmlns:a16="http://schemas.microsoft.com/office/drawing/2014/main" id="{05FBA664-6385-CB48-93AF-F8CFE2C6C073}"/>
              </a:ext>
            </a:extLst>
          </p:cNvPr>
          <p:cNvSpPr/>
          <p:nvPr/>
        </p:nvSpPr>
        <p:spPr>
          <a:xfrm rot="5400000" flipV="1">
            <a:off x="8370854" y="4375034"/>
            <a:ext cx="808058" cy="2228377"/>
          </a:xfrm>
          <a:prstGeom prst="round1Rect">
            <a:avLst>
              <a:gd name="adj" fmla="val 21977"/>
            </a:avLst>
          </a:prstGeom>
          <a:solidFill>
            <a:schemeClr val="bg1"/>
          </a:solidFill>
          <a:ln w="57150">
            <a:solidFill>
              <a:srgbClr val="FF86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0A4119-E39A-43BC-AE82-20982CA811A3}"/>
              </a:ext>
            </a:extLst>
          </p:cNvPr>
          <p:cNvSpPr/>
          <p:nvPr/>
        </p:nvSpPr>
        <p:spPr>
          <a:xfrm>
            <a:off x="7672659" y="5125310"/>
            <a:ext cx="22044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975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TM02900722[[fn=离子会议室]]</Template>
  <TotalTime>2284</TotalTime>
  <Words>745</Words>
  <Application>Microsoft Office PowerPoint</Application>
  <PresentationFormat>宽屏</PresentationFormat>
  <Paragraphs>187</Paragraphs>
  <Slides>9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等线</vt:lpstr>
      <vt:lpstr>宋体</vt:lpstr>
      <vt:lpstr>微软雅黑</vt:lpstr>
      <vt:lpstr>Arial</vt:lpstr>
      <vt:lpstr>Calibri</vt:lpstr>
      <vt:lpstr>Calibri Light</vt:lpstr>
      <vt:lpstr>Wingdings 2</vt:lpstr>
      <vt:lpstr>HDOfficeLightV0</vt:lpstr>
      <vt:lpstr>1_HDOfficeLightV0</vt:lpstr>
      <vt:lpstr>PowerPoint 演示文稿</vt:lpstr>
      <vt:lpstr>换电柜 Switch Cabinet</vt:lpstr>
      <vt:lpstr>智能锂电池 Smart Lithium battery</vt:lpstr>
      <vt:lpstr>充电器 Charger</vt:lpstr>
      <vt:lpstr>手持绑定设备Handheld Binding eqiupment</vt:lpstr>
      <vt:lpstr>PowerPoint 演示文稿</vt:lpstr>
      <vt:lpstr>接插件 Connector Assembly </vt:lpstr>
      <vt:lpstr>电池仓 Battery Compartment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 Gabri</dc:creator>
  <cp:lastModifiedBy>danyu</cp:lastModifiedBy>
  <cp:revision>378</cp:revision>
  <cp:lastPrinted>2019-05-08T01:00:27Z</cp:lastPrinted>
  <dcterms:created xsi:type="dcterms:W3CDTF">2019-05-08T01:00:27Z</dcterms:created>
  <dcterms:modified xsi:type="dcterms:W3CDTF">2019-07-13T07:19:05Z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2052-1.0.1.1354</vt:lpwstr>
  </property>
</Properties>
</file>